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Manrope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10.png>
</file>

<file path=ppt/media/image-7-11.png>
</file>

<file path=ppt/media/image-7-12.svg>
</file>

<file path=ppt/media/image-7-2.png>
</file>

<file path=ppt/media/image-7-3.svg>
</file>

<file path=ppt/media/image-7-4.png>
</file>

<file path=ppt/media/image-7-5.png>
</file>

<file path=ppt/media/image-7-6.svg>
</file>

<file path=ppt/media/image-7-7.png>
</file>

<file path=ppt/media/image-7-8.png>
</file>

<file path=ppt/media/image-7-9.sv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image" Target="../media/image-7-9.svg"/><Relationship Id="rId10" Type="http://schemas.openxmlformats.org/officeDocument/2006/relationships/image" Target="../media/image-7-10.png"/><Relationship Id="rId11" Type="http://schemas.openxmlformats.org/officeDocument/2006/relationships/image" Target="../media/image-7-11.png"/><Relationship Id="rId12" Type="http://schemas.openxmlformats.org/officeDocument/2006/relationships/image" Target="../media/image-7-12.svg"/><Relationship Id="rId13" Type="http://schemas.openxmlformats.org/officeDocument/2006/relationships/slideLayout" Target="../slideLayouts/slideLayout8.xml"/><Relationship Id="rId1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Customer &amp; Spending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Analyzing demographics, spending patterns, and behavior to identify high-value segments and drive revenue growth.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83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329" y="3182898"/>
            <a:ext cx="7280196" cy="651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 &amp; Revenue Insights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0329" y="4147780"/>
            <a:ext cx="4250769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46547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7047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711" y="4536162"/>
            <a:ext cx="281583" cy="2815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6547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Graduates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46547" y="5649635"/>
            <a:ext cx="3818334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revenue generators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primary target segment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189696" y="4147780"/>
            <a:ext cx="4250888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A647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5405914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A647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8078" y="4536162"/>
            <a:ext cx="281583" cy="28158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405914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Mass Market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5405914" y="5649635"/>
            <a:ext cx="3818453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 School, Uneducated, Unknown form base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9649182" y="4147780"/>
            <a:ext cx="4250769" cy="2385774"/>
          </a:xfrm>
          <a:prstGeom prst="roundRect">
            <a:avLst>
              <a:gd name="adj" fmla="val 7872"/>
            </a:avLst>
          </a:prstGeom>
          <a:solidFill>
            <a:srgbClr val="FFFFFF"/>
          </a:solidFill>
          <a:ln w="7620">
            <a:solidFill>
              <a:srgbClr val="FFCE47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9865400" y="4363998"/>
            <a:ext cx="625912" cy="625912"/>
          </a:xfrm>
          <a:prstGeom prst="roundRect">
            <a:avLst>
              <a:gd name="adj" fmla="val 14607622"/>
            </a:avLst>
          </a:prstGeom>
          <a:solidFill>
            <a:srgbClr val="FFCE47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37564" y="4536162"/>
            <a:ext cx="281583" cy="28158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865400" y="5198507"/>
            <a:ext cx="2608302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Untapped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865400" y="5649635"/>
            <a:ext cx="3818334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Post-grad &amp; Doctorate contribute least</a:t>
            </a:r>
            <a:endParaRPr lang="en-US" sz="1600" dirty="0"/>
          </a:p>
        </p:txBody>
      </p:sp>
      <p:sp>
        <p:nvSpPr>
          <p:cNvPr id="19" name="Shape 13"/>
          <p:cNvSpPr/>
          <p:nvPr/>
        </p:nvSpPr>
        <p:spPr>
          <a:xfrm>
            <a:off x="730329" y="6768227"/>
            <a:ext cx="13169741" cy="886658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8927" y="7090291"/>
            <a:ext cx="260747" cy="208598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408271" y="7028974"/>
            <a:ext cx="12283202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highlight>
                  <a:srgbClr val="FFF0ED"/>
                </a:highlight>
                <a:latin typeface="Manrope" pitchFamily="34" charset="0"/>
                <a:ea typeface="Manrope" pitchFamily="34" charset="-122"/>
                <a:cs typeface="Manrope" pitchFamily="34" charset="-120"/>
              </a:rPr>
              <a:t>Data Gap Alert: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High "Unknown" percentage signals need for improved data capture processes.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744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9014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Unclear Value Drivers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Which customers generate highest value? Which segments underperform?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59261"/>
            <a:ext cx="3664863" cy="2047994"/>
          </a:xfrm>
          <a:prstGeom prst="roundRect">
            <a:avLst>
              <a:gd name="adj" fmla="val 9968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Ineffective Targeting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Poor card utilization in premium categories, low engagement in key segments.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168503"/>
            <a:ext cx="28594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Missed Opportunities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6589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gaps due to lack of segmentation and consumption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4248" y="515422"/>
            <a:ext cx="4673679" cy="584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Dataset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4248" y="1566863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10,108 Records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54248" y="2045851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18 Features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including: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54248" y="2513171"/>
            <a:ext cx="3689747" cy="598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Card category (Blue, Silver, Gold, Platinum)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54248" y="317670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Annual fees &amp; acquisition cost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4248" y="354115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Credit limit &amp; revolving balance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54248" y="3905607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Transaction amount &amp; volume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54248" y="4270058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Utilization ratio &amp; interest earned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54248" y="4634508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Chip/Swipe/Online usage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4807625" y="1683663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endParaRPr lang="en-US" sz="4850" dirty="0"/>
          </a:p>
        </p:txBody>
      </p:sp>
      <p:sp>
        <p:nvSpPr>
          <p:cNvPr id="13" name="Text 10"/>
          <p:cNvSpPr/>
          <p:nvPr/>
        </p:nvSpPr>
        <p:spPr>
          <a:xfrm>
            <a:off x="5484019" y="2534126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Values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4807625" y="3013115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Clean dataset ready for analysis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4807625" y="3779520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6,197</a:t>
            </a:r>
            <a:endParaRPr lang="en-US" sz="4850" dirty="0"/>
          </a:p>
        </p:txBody>
      </p:sp>
      <p:sp>
        <p:nvSpPr>
          <p:cNvPr id="16" name="Text 13"/>
          <p:cNvSpPr/>
          <p:nvPr/>
        </p:nvSpPr>
        <p:spPr>
          <a:xfrm>
            <a:off x="5484019" y="4629983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Limit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4807625" y="5108972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High-cardinality field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4807625" y="5875377"/>
            <a:ext cx="3689747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9,132</a:t>
            </a:r>
            <a:endParaRPr lang="en-US" sz="4850" dirty="0"/>
          </a:p>
        </p:txBody>
      </p:sp>
      <p:sp>
        <p:nvSpPr>
          <p:cNvPr id="19" name="Text 16"/>
          <p:cNvSpPr/>
          <p:nvPr/>
        </p:nvSpPr>
        <p:spPr>
          <a:xfrm>
            <a:off x="5484019" y="6725841"/>
            <a:ext cx="2336840" cy="292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 Earned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4807625" y="7204829"/>
            <a:ext cx="3689747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Unique values tracked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9079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Dataset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53201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94948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Age, gender, dependents, marital status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753201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 &amp; Career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6 education levels, 6 job categories tracked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753201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Lifestyle Indicators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Income (8,695 unique), house &amp; car ownership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753201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804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Satisfaction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29494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State, zipcode, satisfaction scores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93790" y="62759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10,108 records, 15 features, zero missing values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8014"/>
            <a:ext cx="60731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Cleaning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04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75466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949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44019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Verified no missing values, confirmed primary key uniqueness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2042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75466"/>
            <a:ext cx="6408063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949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44019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Cleaned categorical fields, converted numeric formats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1999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554974"/>
            <a:ext cx="6407944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729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Time-Series Prep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219700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Formatted Week_Num, verified date consistency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1999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554974"/>
            <a:ext cx="6408063" cy="30480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7292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Quality Check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219700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Outlier analysis, consistent formatting across all fields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6007775"/>
            <a:ext cx="13042821" cy="963811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6359485"/>
            <a:ext cx="283488" cy="22681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530906" y="6291263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Clean, reliable dataset requiring only formatting and validation—ready for deep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84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Tools &amp; Tech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5531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Python: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Pandas, NumPy for EDA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751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Power BI: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Dashboards &amp; visuals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970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DAX: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Time intelligence metrics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88161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Types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88161" y="535531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Customer segmentation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288161" y="5797510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Correlation analysis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288161" y="6239708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Revenue contribution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288161" y="6681907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Geographic breakdown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288161" y="7124105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Seasonal trends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782532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Measures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782532" y="5355312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Current week revenue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82532" y="5797510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Previous week revenue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782532" y="6239708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WoW growth rate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82532" y="6681907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Dynamic trend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2489"/>
            <a:ext cx="91779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Card Performance: Sharp Pyramid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2024896"/>
            <a:ext cx="1614011" cy="807958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94892" y="2356485"/>
            <a:ext cx="318968" cy="3189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88255" y="2251710"/>
            <a:ext cx="1153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Platinum</a:t>
            </a:r>
            <a:endParaRPr lang="en-US" sz="2200" dirty="0"/>
          </a:p>
        </p:txBody>
      </p:sp>
      <p:sp>
        <p:nvSpPr>
          <p:cNvPr id="6" name="Shape 2"/>
          <p:cNvSpPr/>
          <p:nvPr/>
        </p:nvSpPr>
        <p:spPr>
          <a:xfrm>
            <a:off x="4918115" y="2845951"/>
            <a:ext cx="8861822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2889528"/>
            <a:ext cx="3228022" cy="807958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94892" y="3133963"/>
            <a:ext cx="318968" cy="31896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895261" y="3116342"/>
            <a:ext cx="6235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Gold</a:t>
            </a:r>
            <a:endParaRPr lang="en-US" sz="2200" dirty="0"/>
          </a:p>
        </p:txBody>
      </p:sp>
      <p:sp>
        <p:nvSpPr>
          <p:cNvPr id="10" name="Shape 4"/>
          <p:cNvSpPr/>
          <p:nvPr/>
        </p:nvSpPr>
        <p:spPr>
          <a:xfrm>
            <a:off x="5725120" y="3710583"/>
            <a:ext cx="8054816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3418" y="3754160"/>
            <a:ext cx="4842034" cy="807958"/>
          </a:xfrm>
          <a:prstGeom prst="rect">
            <a:avLst/>
          </a:prstGeom>
        </p:spPr>
      </p:pic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94892" y="3998595"/>
            <a:ext cx="318968" cy="31896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6702266" y="3980974"/>
            <a:ext cx="7461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Silver</a:t>
            </a:r>
            <a:endParaRPr lang="en-US" sz="2200" dirty="0"/>
          </a:p>
        </p:txBody>
      </p:sp>
      <p:sp>
        <p:nvSpPr>
          <p:cNvPr id="14" name="Shape 6"/>
          <p:cNvSpPr/>
          <p:nvPr/>
        </p:nvSpPr>
        <p:spPr>
          <a:xfrm>
            <a:off x="6532126" y="4575215"/>
            <a:ext cx="7247811" cy="15240"/>
          </a:xfrm>
          <a:prstGeom prst="roundRect">
            <a:avLst>
              <a:gd name="adj" fmla="val 1339536"/>
            </a:avLst>
          </a:prstGeom>
          <a:solidFill>
            <a:srgbClr val="FF7047"/>
          </a:solidFill>
          <a:ln/>
        </p:spPr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294" y="4618792"/>
            <a:ext cx="6456164" cy="807958"/>
          </a:xfrm>
          <a:prstGeom prst="rect">
            <a:avLst/>
          </a:prstGeom>
        </p:spPr>
      </p:pic>
      <p:pic>
        <p:nvPicPr>
          <p:cNvPr id="16" name="Image 7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894773" y="4863227"/>
            <a:ext cx="318968" cy="318968"/>
          </a:xfrm>
          <a:prstGeom prst="rect">
            <a:avLst/>
          </a:prstGeom>
        </p:spPr>
      </p:pic>
      <p:sp>
        <p:nvSpPr>
          <p:cNvPr id="17" name="Text 7"/>
          <p:cNvSpPr/>
          <p:nvPr/>
        </p:nvSpPr>
        <p:spPr>
          <a:xfrm>
            <a:off x="7509272" y="4845606"/>
            <a:ext cx="5868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Blue</a:t>
            </a:r>
            <a:endParaRPr lang="en-US" sz="2200" dirty="0"/>
          </a:p>
        </p:txBody>
      </p:sp>
      <p:sp>
        <p:nvSpPr>
          <p:cNvPr id="18" name="Shape 8"/>
          <p:cNvSpPr/>
          <p:nvPr/>
        </p:nvSpPr>
        <p:spPr>
          <a:xfrm>
            <a:off x="793790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9" name="Text 9"/>
          <p:cNvSpPr/>
          <p:nvPr/>
        </p:nvSpPr>
        <p:spPr>
          <a:xfrm>
            <a:off x="1028224" y="5916335"/>
            <a:ext cx="33197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Over-Dependent on Blue</a:t>
            </a:r>
            <a:endParaRPr lang="en-US" sz="2200" dirty="0"/>
          </a:p>
        </p:txBody>
      </p:sp>
      <p:sp>
        <p:nvSpPr>
          <p:cNvPr id="20" name="Text 10"/>
          <p:cNvSpPr/>
          <p:nvPr/>
        </p:nvSpPr>
        <p:spPr>
          <a:xfrm>
            <a:off x="1028224" y="640675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Concentration risk in base tier</a:t>
            </a:r>
            <a:endParaRPr lang="en-US" sz="1750" dirty="0"/>
          </a:p>
        </p:txBody>
      </p:sp>
      <p:sp>
        <p:nvSpPr>
          <p:cNvPr id="21" name="Shape 11"/>
          <p:cNvSpPr/>
          <p:nvPr/>
        </p:nvSpPr>
        <p:spPr>
          <a:xfrm>
            <a:off x="5216962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A647"/>
            </a:solidFill>
            <a:prstDash val="solid"/>
          </a:ln>
        </p:spPr>
      </p:sp>
      <p:sp>
        <p:nvSpPr>
          <p:cNvPr id="22" name="Text 12"/>
          <p:cNvSpPr/>
          <p:nvPr/>
        </p:nvSpPr>
        <p:spPr>
          <a:xfrm>
            <a:off x="5451396" y="5916335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Premium Underperformance</a:t>
            </a:r>
            <a:endParaRPr lang="en-US" sz="2200" dirty="0"/>
          </a:p>
        </p:txBody>
      </p:sp>
      <p:sp>
        <p:nvSpPr>
          <p:cNvPr id="23" name="Text 13"/>
          <p:cNvSpPr/>
          <p:nvPr/>
        </p:nvSpPr>
        <p:spPr>
          <a:xfrm>
            <a:off x="5451396" y="6761083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Gold &amp; Platinum significantly weak</a:t>
            </a:r>
            <a:endParaRPr lang="en-US" sz="1750" dirty="0"/>
          </a:p>
        </p:txBody>
      </p:sp>
      <p:sp>
        <p:nvSpPr>
          <p:cNvPr id="24" name="Shape 14"/>
          <p:cNvSpPr/>
          <p:nvPr/>
        </p:nvSpPr>
        <p:spPr>
          <a:xfrm>
            <a:off x="9640133" y="5681901"/>
            <a:ext cx="4196358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CE47"/>
            </a:solidFill>
            <a:prstDash val="solid"/>
          </a:ln>
        </p:spPr>
      </p:sp>
      <p:sp>
        <p:nvSpPr>
          <p:cNvPr id="25" name="Text 15"/>
          <p:cNvSpPr/>
          <p:nvPr/>
        </p:nvSpPr>
        <p:spPr>
          <a:xfrm>
            <a:off x="9874568" y="59163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Acquisition Gap</a:t>
            </a:r>
            <a:endParaRPr lang="en-US" sz="2200" dirty="0"/>
          </a:p>
        </p:txBody>
      </p:sp>
      <p:sp>
        <p:nvSpPr>
          <p:cNvPr id="26" name="Text 16"/>
          <p:cNvSpPr/>
          <p:nvPr/>
        </p:nvSpPr>
        <p:spPr>
          <a:xfrm>
            <a:off x="9874568" y="640675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Premium customer targeting needed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6521" y="578644"/>
            <a:ext cx="6786682" cy="657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Seasonal Revenue Patterns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73217" y="1551861"/>
            <a:ext cx="22860" cy="4718804"/>
          </a:xfrm>
          <a:prstGeom prst="roundRect">
            <a:avLst>
              <a:gd name="adj" fmla="val 82858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187113" y="1777127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</p:sp>
      <p:sp>
        <p:nvSpPr>
          <p:cNvPr id="6" name="Shape 3"/>
          <p:cNvSpPr/>
          <p:nvPr/>
        </p:nvSpPr>
        <p:spPr>
          <a:xfrm>
            <a:off x="736461" y="1551861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15340" y="1591270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25491" y="1624132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Q1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25491" y="2079188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Weak activity post-holidays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187113" y="3062049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</p:sp>
      <p:sp>
        <p:nvSpPr>
          <p:cNvPr id="11" name="Shape 8"/>
          <p:cNvSpPr/>
          <p:nvPr/>
        </p:nvSpPr>
        <p:spPr>
          <a:xfrm>
            <a:off x="736461" y="2836783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15340" y="2876193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25491" y="2909054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25491" y="3364111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Continued low engagement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187113" y="4346972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</p:sp>
      <p:sp>
        <p:nvSpPr>
          <p:cNvPr id="16" name="Shape 13"/>
          <p:cNvSpPr/>
          <p:nvPr/>
        </p:nvSpPr>
        <p:spPr>
          <a:xfrm>
            <a:off x="736461" y="4121706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15340" y="4161115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25491" y="4193977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25491" y="4649033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Gradual uptick begins</a:t>
            </a:r>
            <a:endParaRPr lang="en-US" sz="1650" dirty="0"/>
          </a:p>
        </p:txBody>
      </p:sp>
      <p:sp>
        <p:nvSpPr>
          <p:cNvPr id="20" name="Shape 17"/>
          <p:cNvSpPr/>
          <p:nvPr/>
        </p:nvSpPr>
        <p:spPr>
          <a:xfrm>
            <a:off x="1187113" y="5631894"/>
            <a:ext cx="631269" cy="22860"/>
          </a:xfrm>
          <a:prstGeom prst="roundRect">
            <a:avLst>
              <a:gd name="adj" fmla="val 828580"/>
            </a:avLst>
          </a:prstGeom>
          <a:solidFill>
            <a:srgbClr val="FF7047"/>
          </a:solidFill>
          <a:ln/>
        </p:spPr>
      </p:sp>
      <p:sp>
        <p:nvSpPr>
          <p:cNvPr id="21" name="Shape 18"/>
          <p:cNvSpPr/>
          <p:nvPr/>
        </p:nvSpPr>
        <p:spPr>
          <a:xfrm>
            <a:off x="736461" y="5406628"/>
            <a:ext cx="473512" cy="473512"/>
          </a:xfrm>
          <a:prstGeom prst="roundRect">
            <a:avLst>
              <a:gd name="adj" fmla="val 40002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15340" y="5446038"/>
            <a:ext cx="315635" cy="394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025491" y="5478899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Q4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25491" y="5933956"/>
            <a:ext cx="63819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F7047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Peak revenue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— festive &amp; year-end spending</a:t>
            </a:r>
            <a:endParaRPr lang="en-US" sz="1650" dirty="0"/>
          </a:p>
        </p:txBody>
      </p:sp>
      <p:sp>
        <p:nvSpPr>
          <p:cNvPr id="25" name="Text 22"/>
          <p:cNvSpPr/>
          <p:nvPr/>
        </p:nvSpPr>
        <p:spPr>
          <a:xfrm>
            <a:off x="1052155" y="6744057"/>
            <a:ext cx="7355324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Insight: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Strong positive correlation between transaction count and revenue. Q1 &amp; Q2 present off-season promotion opportunities.</a:t>
            </a:r>
            <a:endParaRPr lang="en-US" sz="1650" dirty="0"/>
          </a:p>
        </p:txBody>
      </p:sp>
      <p:sp>
        <p:nvSpPr>
          <p:cNvPr id="26" name="Shape 23"/>
          <p:cNvSpPr/>
          <p:nvPr/>
        </p:nvSpPr>
        <p:spPr>
          <a:xfrm>
            <a:off x="736521" y="6507361"/>
            <a:ext cx="22860" cy="1146810"/>
          </a:xfrm>
          <a:prstGeom prst="rect">
            <a:avLst/>
          </a:prstGeom>
          <a:solidFill>
            <a:srgbClr val="FF7047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47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 Channel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36M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Swipe Revenue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Highest performing channel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35M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Chip Revenue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Moderate, consistent engagement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435787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34M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67582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Revenue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58001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Growing digital presence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93895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Swipe dominates but all channels show strong, balanced performance across the portfolio.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2025-11-22T06:49:56Z</dcterms:created>
  <dcterms:modified xsi:type="dcterms:W3CDTF">2025-11-22T06:49:56Z</dcterms:modified>
</cp:coreProperties>
</file>